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304" r:id="rId10"/>
    <p:sldId id="265" r:id="rId11"/>
    <p:sldId id="266" r:id="rId12"/>
    <p:sldId id="267" r:id="rId13"/>
    <p:sldId id="335" r:id="rId14"/>
    <p:sldId id="334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81" r:id="rId24"/>
    <p:sldId id="306" r:id="rId25"/>
    <p:sldId id="307" r:id="rId26"/>
    <p:sldId id="278" r:id="rId27"/>
    <p:sldId id="280" r:id="rId28"/>
    <p:sldId id="283" r:id="rId29"/>
    <p:sldId id="282" r:id="rId30"/>
    <p:sldId id="284" r:id="rId31"/>
    <p:sldId id="285" r:id="rId32"/>
    <p:sldId id="288" r:id="rId33"/>
    <p:sldId id="290" r:id="rId34"/>
    <p:sldId id="291" r:id="rId35"/>
    <p:sldId id="292" r:id="rId36"/>
    <p:sldId id="293" r:id="rId37"/>
    <p:sldId id="294" r:id="rId38"/>
    <p:sldId id="296" r:id="rId39"/>
    <p:sldId id="298" r:id="rId40"/>
    <p:sldId id="297" r:id="rId41"/>
    <p:sldId id="299" r:id="rId42"/>
    <p:sldId id="300" r:id="rId43"/>
    <p:sldId id="301" r:id="rId44"/>
    <p:sldId id="332" r:id="rId45"/>
    <p:sldId id="305" r:id="rId46"/>
    <p:sldId id="308" r:id="rId47"/>
    <p:sldId id="309" r:id="rId48"/>
    <p:sldId id="310" r:id="rId49"/>
    <p:sldId id="311" r:id="rId50"/>
    <p:sldId id="314" r:id="rId51"/>
    <p:sldId id="313" r:id="rId52"/>
    <p:sldId id="312" r:id="rId53"/>
    <p:sldId id="316" r:id="rId54"/>
    <p:sldId id="333" r:id="rId55"/>
    <p:sldId id="319" r:id="rId56"/>
    <p:sldId id="321" r:id="rId57"/>
    <p:sldId id="320" r:id="rId58"/>
    <p:sldId id="318" r:id="rId59"/>
    <p:sldId id="322" r:id="rId60"/>
    <p:sldId id="324" r:id="rId61"/>
    <p:sldId id="323" r:id="rId62"/>
    <p:sldId id="325" r:id="rId63"/>
    <p:sldId id="326" r:id="rId64"/>
    <p:sldId id="327" r:id="rId65"/>
    <p:sldId id="328" r:id="rId66"/>
    <p:sldId id="329" r:id="rId6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28FA91F-0CF6-4211-8AE9-6D58B34117B1}" type="datetimeFigureOut">
              <a:rPr lang="he-IL" smtClean="0"/>
              <a:pPr/>
              <a:t>י"ט/ניסן/תשע"ו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3E8BF2F-B104-4F3D-BEF2-80BCF224F3E4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280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62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782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D4CECB-1B57-4828-81E5-5B667E58A2CD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12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0EA2C2-FDE7-461B-8EDA-CDB5169861F7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143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EAECD-1883-4631-82DB-D389B29CD655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245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5D87D9-FCBF-4A68-86B0-8A60C4671F60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0715A-85A4-4A09-AC53-6A749F9557F9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87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5992BD-CF35-4224-92FF-7006FD4C09F9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85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B8B47C-A816-4B99-8BC7-E1A1AAA7D0B7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01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E9A559-2A5E-4C41-B102-E8550B9CCCEA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712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27FD3F-8DA9-47EA-A40F-5EA1E6683E16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073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D753A1-38A8-41E0-85B2-2C229BDD7627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776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52C2A-8A7E-4796-B577-E18D4B1F8801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927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E6C216A3-D5DA-4BC2-AD62-AC49443A4265}" type="datetime8">
              <a:rPr lang="he-IL" smtClean="0"/>
              <a:pPr/>
              <a:t>27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0303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akevdp/losing-your-loops-fast-numerical-computing-with-numpy-pycon-2015" TargetMode="External"/><Relationship Id="rId2" Type="http://schemas.openxmlformats.org/officeDocument/2006/relationships/hyperlink" Target="http://nump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ython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numba.pydata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le.rossant.net/why-using-python-for-scientific-computing/" TargetMode="External"/><Relationship Id="rId2" Type="http://schemas.openxmlformats.org/officeDocument/2006/relationships/hyperlink" Target="https://stevetjoa.com/30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deck.com/yoavram/introduction-to-pyth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pulation_gene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data/numexp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plotlib.org/" TargetMode="Externa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tanford.edu/~mwaskom/software/seabor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pandas.pydata.org/" TargetMode="External"/><Relationship Id="rId2" Type="http://schemas.openxmlformats.org/officeDocument/2006/relationships/hyperlink" Target="https://github.com/yoavram/PyConIL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python/ipywidgets" TargetMode="External"/><Relationship Id="rId5" Type="http://schemas.openxmlformats.org/officeDocument/2006/relationships/hyperlink" Target="http://ipyparallel.readthedocs.org/" TargetMode="External"/><Relationship Id="rId4" Type="http://schemas.openxmlformats.org/officeDocument/2006/relationships/hyperlink" Target="http://numba.pydata.org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avram/PyConIL2016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How to Study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Evolution </a:t>
            </a:r>
            <a: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4032448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PyCon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 Israel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381328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1259" t="-19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76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61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fix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98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u="sng" dirty="0"/>
              <a:t>fundamental</a:t>
            </a:r>
            <a:r>
              <a:rPr lang="en-US" dirty="0"/>
              <a:t>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Powerful </a:t>
            </a:r>
            <a:r>
              <a:rPr lang="en-US" dirty="0"/>
              <a:t>N-dimensional array object</a:t>
            </a:r>
          </a:p>
          <a:p>
            <a:pPr algn="l" rtl="0"/>
            <a:r>
              <a:rPr lang="en-US" dirty="0" smtClean="0"/>
              <a:t>Sophisticated </a:t>
            </a:r>
            <a:r>
              <a:rPr lang="en-US" dirty="0"/>
              <a:t>(broadcasting) functions</a:t>
            </a:r>
          </a:p>
          <a:p>
            <a:pPr algn="l" rtl="0"/>
            <a:r>
              <a:rPr lang="en-US" b="1" dirty="0"/>
              <a:t>Random number generators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13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14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from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numpy.random </a:t>
            </a: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import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binomial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p1 = n1*(1+s)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n1*(1+s))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= binomial(N, p1)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result = n1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3563888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numpy.random import binomial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p1 = n1*(1+s)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n1*(1+s))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= binomial(N, p1)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result = n1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563888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numpy.random import binomial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p1 = n1*(1+s)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n1*(1+s))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= binomial(N, p1)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result = n1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563888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numpy.random import binomial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= binomial(N, p1)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result = n1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563888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numpy.random import binomial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n1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p1 = n1*(1+s)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n1*(1+s))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result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563888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dirty="0" smtClean="0"/>
              <a:t>PhD in </a:t>
            </a:r>
            <a:r>
              <a:rPr lang="en-GB" b="1" dirty="0"/>
              <a:t>Evolutionary </a:t>
            </a:r>
            <a:r>
              <a:rPr lang="en-GB" b="1" dirty="0" smtClean="0"/>
              <a:t>Theory </a:t>
            </a:r>
            <a:r>
              <a:rPr lang="en-GB" dirty="0" smtClean="0"/>
              <a:t>at TAU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GB" dirty="0" smtClean="0"/>
              <a:t>Teaching Python since 2011</a:t>
            </a:r>
          </a:p>
          <a:p>
            <a:pPr algn="l" rtl="0"/>
            <a:r>
              <a:rPr lang="en-US" dirty="0"/>
              <a:t>Python </a:t>
            </a:r>
            <a:r>
              <a:rPr lang="en-US" dirty="0" smtClean="0"/>
              <a:t>training </a:t>
            </a:r>
            <a:r>
              <a:rPr lang="en-US" dirty="0"/>
              <a:t>for </a:t>
            </a:r>
            <a:r>
              <a:rPr lang="en-US" dirty="0" smtClean="0"/>
              <a:t>engineers &amp; scientists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7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numpy.random import binomial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n1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p1 = n1*(1+s)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n1*(1+s))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= binomial(N, p1)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result =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563888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</a:t>
            </a: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random import random</a:t>
            </a:r>
          </a:p>
          <a:p>
            <a:pPr marL="0" indent="0" algn="l" rtl="0">
              <a:buNone/>
            </a:pPr>
            <a:r>
              <a:rPr lang="en-US" sz="38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 </a:t>
            </a:r>
            <a:r>
              <a:rPr lang="en-US" sz="45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</a:t>
            </a:r>
            <a:r>
              <a:rPr lang="en-US" sz="45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500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US" sz="45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1 </a:t>
            </a:r>
          </a:p>
          <a:p>
            <a:pPr marL="0" indent="0" algn="l" rtl="0">
              <a:buNone/>
            </a:pPr>
            <a:r>
              <a:rPr lang="en-US" sz="45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5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 in </a:t>
            </a:r>
            <a:r>
              <a:rPr lang="en-US" sz="45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range(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45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US" sz="45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if </a:t>
            </a:r>
            <a:r>
              <a:rPr lang="en-US" sz="4500" dirty="0" err="1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random.random</a:t>
            </a:r>
            <a:r>
              <a:rPr lang="en-US" sz="4500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5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 </a:t>
            </a:r>
            <a:r>
              <a:rPr lang="pt-BR" sz="4500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</a:p>
          <a:p>
            <a:pPr marL="0" indent="0" algn="l" rtl="0">
              <a:buNone/>
            </a:pPr>
            <a:r>
              <a:rPr lang="pt-BR" sz="45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5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23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/>
              <a:t>compiler</a:t>
            </a:r>
          </a:p>
          <a:p>
            <a:pPr algn="l" rtl="0"/>
            <a:r>
              <a:rPr lang="en-US" sz="3600" dirty="0" smtClean="0"/>
              <a:t>Makes </a:t>
            </a:r>
            <a:r>
              <a:rPr lang="en-US" sz="3600" b="1" dirty="0"/>
              <a:t>writing C extensions </a:t>
            </a:r>
            <a:r>
              <a:rPr lang="en-US" sz="3600" dirty="0"/>
              <a:t>for Python as easy as Python </a:t>
            </a:r>
            <a:r>
              <a:rPr lang="en-US" sz="3600" dirty="0" smtClean="0"/>
              <a:t>itself 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24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Numba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b="1" dirty="0"/>
              <a:t>Optimizing </a:t>
            </a:r>
            <a:r>
              <a:rPr lang="en-GB" sz="2800" b="1" dirty="0" smtClean="0"/>
              <a:t>compiler</a:t>
            </a:r>
            <a:endParaRPr lang="en-GB" sz="2800" b="1" dirty="0"/>
          </a:p>
          <a:p>
            <a:pPr algn="l" rtl="0"/>
            <a:r>
              <a:rPr lang="en-GB" sz="2800" dirty="0"/>
              <a:t>Uses LLVM </a:t>
            </a:r>
            <a:r>
              <a:rPr lang="en-GB" sz="2800" dirty="0" smtClean="0"/>
              <a:t>to </a:t>
            </a:r>
            <a:r>
              <a:rPr lang="en-GB" sz="2800" dirty="0"/>
              <a:t>compile Python syntax to machine </a:t>
            </a:r>
            <a:r>
              <a:rPr lang="en-GB" sz="2800" dirty="0" smtClean="0"/>
              <a:t>code</a:t>
            </a:r>
          </a:p>
          <a:p>
            <a:pPr algn="l" rtl="0"/>
            <a:r>
              <a:rPr lang="en-US" sz="2800" b="1" dirty="0" smtClean="0"/>
              <a:t>Array-oriented </a:t>
            </a:r>
            <a:r>
              <a:rPr lang="en-US" sz="2800" b="1" dirty="0"/>
              <a:t>and math-heavy </a:t>
            </a:r>
            <a:r>
              <a:rPr lang="en-US" sz="2800" dirty="0"/>
              <a:t>Python code can be just-in-time compiled to </a:t>
            </a:r>
            <a:r>
              <a:rPr lang="en-US" sz="2800" b="1" dirty="0"/>
              <a:t>native machine </a:t>
            </a:r>
            <a:r>
              <a:rPr lang="en-US" sz="2800" dirty="0"/>
              <a:t>instructions, similar in performance to C, C++ and Fortran</a:t>
            </a:r>
          </a:p>
          <a:p>
            <a:pPr algn="l" rtl="0"/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ponsored 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by Continuum 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Analytics</a:t>
            </a:r>
          </a:p>
          <a:p>
            <a:pPr marL="0" indent="0" algn="l" rtl="0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</a:t>
            </a:r>
            <a:r>
              <a:rPr lang="en-GB" sz="2800" dirty="0" smtClean="0">
                <a:hlinkClick r:id="rId2"/>
              </a:rPr>
              <a:t>numba.pydata.org</a:t>
            </a:r>
            <a:endParaRPr lang="en-GB" sz="2800" dirty="0" smtClean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25</a:t>
            </a:fld>
            <a:endParaRPr lang="he-IL" dirty="0"/>
          </a:p>
        </p:txBody>
      </p:sp>
      <p:pic>
        <p:nvPicPr>
          <p:cNvPr id="1026" name="Picture 2" descr="LLV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0"/>
            <a:ext cx="1783085" cy="17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N,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cdef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cdef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cdef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0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27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err="1" smtClean="0"/>
              <a:t>Numba</a:t>
            </a:r>
            <a:r>
              <a:rPr lang="en-US" b="1" dirty="0" smtClean="0"/>
              <a:t>	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@numba.jit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(locals=dict(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	s=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float64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 N=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	n0=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 n1=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	p=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numba.</a:t>
            </a:r>
            <a:r>
              <a:rPr lang="pt-BR" sz="40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float64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))</a:t>
            </a:r>
          </a:p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simulation(N, s):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n1 = 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9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Numba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Numba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800" dirty="0" smtClean="0"/>
              <a:t>1000 </a:t>
            </a:r>
            <a:r>
              <a:rPr lang="en-GB" sz="2800" dirty="0"/>
              <a:t>loops, best of 1: </a:t>
            </a:r>
            <a:r>
              <a:rPr lang="en-GB" sz="2800" b="1" dirty="0"/>
              <a:t>50.1 µs </a:t>
            </a:r>
            <a:r>
              <a:rPr lang="en-GB" sz="2800" dirty="0"/>
              <a:t>per loop </a:t>
            </a:r>
            <a:r>
              <a:rPr lang="en-GB" sz="2800" b="1" dirty="0" smtClean="0">
                <a:solidFill>
                  <a:schemeClr val="accent1"/>
                </a:solidFill>
              </a:rPr>
              <a:t>x3 faster</a:t>
            </a:r>
            <a:endParaRPr lang="en-GB" sz="2800" dirty="0" smtClean="0"/>
          </a:p>
          <a:p>
            <a:pPr marL="0" indent="0" algn="l" rtl="0">
              <a:buNone/>
            </a:pPr>
            <a:r>
              <a:rPr lang="en-GB" sz="2800" dirty="0" smtClean="0"/>
              <a:t>1000 </a:t>
            </a:r>
            <a:r>
              <a:rPr lang="en-GB" sz="2800" dirty="0"/>
              <a:t>loops, best of 1: </a:t>
            </a:r>
            <a:r>
              <a:rPr lang="en-GB" sz="2800" b="1" dirty="0"/>
              <a:t>70.3 </a:t>
            </a:r>
            <a:r>
              <a:rPr lang="en-GB" sz="2800" b="1" dirty="0" err="1"/>
              <a:t>ms</a:t>
            </a:r>
            <a:r>
              <a:rPr lang="en-GB" sz="2800" b="1" dirty="0"/>
              <a:t> </a:t>
            </a:r>
            <a:r>
              <a:rPr lang="en-GB" sz="2800" dirty="0"/>
              <a:t>per loop </a:t>
            </a:r>
            <a:r>
              <a:rPr lang="en-GB" sz="2800" b="1" dirty="0" smtClean="0">
                <a:solidFill>
                  <a:schemeClr val="accent1"/>
                </a:solidFill>
              </a:rPr>
              <a:t>much slower…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02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Why Scientific Python</a:t>
            </a:r>
            <a:br>
              <a:rPr lang="en-US" b="1" dirty="0" smtClean="0"/>
            </a:br>
            <a:r>
              <a:rPr lang="en-US" sz="3100" dirty="0"/>
              <a:t>(</a:t>
            </a:r>
            <a:r>
              <a:rPr lang="en-US" sz="3100" dirty="0" smtClean="0"/>
              <a:t>why not MATLAB?)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Python is…</a:t>
            </a:r>
          </a:p>
          <a:p>
            <a:pPr algn="l" rtl="0"/>
            <a:r>
              <a:rPr lang="en-US" b="1" dirty="0" smtClean="0"/>
              <a:t>Free as in beer</a:t>
            </a:r>
          </a:p>
          <a:p>
            <a:pPr algn="l" rtl="0"/>
            <a:r>
              <a:rPr lang="en-US" b="1" dirty="0" smtClean="0"/>
              <a:t>Free as in speech</a:t>
            </a:r>
          </a:p>
          <a:p>
            <a:pPr algn="l" rtl="0"/>
            <a:r>
              <a:rPr lang="en-US" b="1" dirty="0" smtClean="0"/>
              <a:t>General purpose</a:t>
            </a:r>
          </a:p>
          <a:p>
            <a:pPr algn="l" rtl="0"/>
            <a:r>
              <a:rPr lang="en-US" b="1" dirty="0"/>
              <a:t>Large, diverse, active community</a:t>
            </a:r>
          </a:p>
          <a:p>
            <a:pPr algn="l" rtl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Beautiful design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Portable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Easy to learn, fast to develop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enough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Many libraries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427984" y="5589240"/>
            <a:ext cx="4608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dirty="0" smtClean="0">
                <a:latin typeface="Open Sans" panose="020B0606030504020204" pitchFamily="34" charset="0"/>
                <a:hlinkClick r:id="rId2"/>
              </a:rPr>
              <a:t>I used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Matlab</a:t>
            </a:r>
            <a:r>
              <a:rPr lang="en-US" dirty="0" smtClean="0">
                <a:latin typeface="Open Sans" panose="020B0606030504020204" pitchFamily="34" charset="0"/>
                <a:hlinkClick r:id="rId2"/>
              </a:rPr>
              <a:t>. Now I use Python. by Steve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Tjoa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3"/>
              </a:rPr>
              <a:t>Why use Python for scientific computing?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4"/>
              </a:rPr>
              <a:t>Introduction to Python for MATLAB users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6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80831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30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	for _ in </a:t>
            </a: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range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/>
              <a:t>&gt; 0.195</a:t>
            </a:r>
            <a:endParaRPr lang="en-GB" sz="2800" b="1" dirty="0"/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</a:t>
            </a:r>
            <a:r>
              <a:rPr lang="pt-BR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800" dirty="0" smtClean="0">
                <a:solidFill>
                  <a:schemeClr val="tx2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(…) for … </a:t>
            </a: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range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)]</a:t>
            </a: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5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p1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p1[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32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5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p1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p1[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33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p1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= binomial(N, p1[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p1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p1[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p1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p1[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np.logspace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0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4000" dirty="0" smtClean="0">
                <a:cs typeface="Consolas" panose="020B0609020204030204" pitchFamily="49" charset="0"/>
              </a:rPr>
              <a:t> must be an </a:t>
            </a:r>
            <a:r>
              <a:rPr lang="en-GB" sz="4000" b="1" dirty="0" smtClean="0">
                <a:cs typeface="Consolas" panose="020B0609020204030204" pitchFamily="49" charset="0"/>
              </a:rPr>
              <a:t>integer</a:t>
            </a:r>
            <a:r>
              <a:rPr lang="en-GB" sz="40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40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4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40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0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4000" dirty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40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40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40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4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40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0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fix_prob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Theoretical Evolution</a:t>
            </a:r>
            <a:br>
              <a:rPr lang="en-US" b="1" dirty="0" smtClean="0"/>
            </a:br>
            <a:r>
              <a:rPr lang="en-US" sz="3100" dirty="0" smtClean="0"/>
              <a:t>Formally: </a:t>
            </a:r>
            <a:r>
              <a:rPr lang="en-GB" sz="3100" b="1" dirty="0" smtClean="0"/>
              <a:t>Population genetics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The four forces of evolution:</a:t>
            </a:r>
          </a:p>
          <a:p>
            <a:pPr lvl="1" algn="l" rtl="0"/>
            <a:r>
              <a:rPr lang="en-US" b="1" dirty="0" smtClean="0"/>
              <a:t>Natural selection</a:t>
            </a:r>
          </a:p>
          <a:p>
            <a:pPr lvl="1" algn="l" rtl="0"/>
            <a:r>
              <a:rPr lang="en-US" b="1" dirty="0" smtClean="0"/>
              <a:t>Random genetic drift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 flow &amp; recombination 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Mutation</a:t>
            </a:r>
          </a:p>
          <a:p>
            <a:pPr algn="l" rtl="0"/>
            <a:r>
              <a:rPr lang="en-US" dirty="0" smtClean="0"/>
              <a:t>Focus on </a:t>
            </a:r>
            <a:r>
              <a:rPr lang="en-US" b="1" dirty="0" smtClean="0"/>
              <a:t>adaptation</a:t>
            </a:r>
            <a:r>
              <a:rPr lang="en-US" dirty="0" smtClean="0"/>
              <a:t>, speciation, population subdivision, and population structure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10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fix_prob</a:t>
            </a:r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fix_prob</a:t>
            </a:r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fix_prob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fix_prob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  <a:r>
                  <a:rPr lang="pt-BR" b="1" dirty="0" smtClean="0">
                    <a:latin typeface="Fira Code" pitchFamily="49" charset="0"/>
                    <a:cs typeface="Consolas" panose="020B0609020204030204" pitchFamily="49" charset="0"/>
                  </a:rPr>
                  <a:t>s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  <a:r>
                  <a:rPr lang="pt-BR" b="1" dirty="0" smtClean="0">
                    <a:latin typeface="Fira Code" pitchFamily="49" charset="0"/>
                    <a:cs typeface="Consolas" panose="020B0609020204030204" pitchFamily="49" charset="0"/>
                  </a:rPr>
                  <a:t>N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  <a:r>
                  <a:rPr lang="pt-BR" b="1" dirty="0" smtClean="0">
                    <a:latin typeface="Fira Code" pitchFamily="49" charset="0"/>
                    <a:cs typeface="Consolas" panose="020B0609020204030204" pitchFamily="49" charset="0"/>
                  </a:rPr>
                  <a:t>s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is a </a:t>
            </a:r>
            <a:r>
              <a:rPr lang="en-US" dirty="0" err="1" smtClean="0"/>
              <a:t>ufunc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258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machine.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56792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5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5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5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45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59378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(n1)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T[update] =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46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32530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4061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48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5304110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22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22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90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765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Stanford Ph.D. student</a:t>
            </a:r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http://stanford.edu/~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mwaskom/software/seaborn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50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1695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as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sns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sns.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sns.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72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GB" sz="20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sz="20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sz="20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as </a:t>
            </a:r>
            <a:r>
              <a:rPr lang="en-GB" sz="20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sns</a:t>
            </a:r>
            <a:endParaRPr lang="en-GB" sz="20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dirty="0" err="1" smtClean="0">
                <a:latin typeface="Fira Code" pitchFamily="49" charset="0"/>
                <a:cs typeface="Consolas" panose="020B0609020204030204" pitchFamily="49" charset="0"/>
              </a:rPr>
              <a:t>sns.</a:t>
            </a: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dirty="0" err="1" smtClean="0">
                <a:latin typeface="Fira Code" pitchFamily="49" charset="0"/>
                <a:cs typeface="Consolas" panose="020B0609020204030204" pitchFamily="49" charset="0"/>
              </a:rPr>
              <a:t>sns.</a:t>
            </a: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52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>
            <a:off x="5940152" y="3104964"/>
            <a:ext cx="1368152" cy="756084"/>
          </a:xfrm>
          <a:prstGeom prst="curvedConnector3">
            <a:avLst>
              <a:gd name="adj1" fmla="val 99630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296144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4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937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38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7424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9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56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5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58</a:t>
            </a:fld>
            <a:endParaRPr lang="he-IL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41993"/>
              </p:ext>
            </p:extLst>
          </p:nvPr>
        </p:nvGraphicFramePr>
        <p:xfrm>
          <a:off x="4240225" y="260648"/>
          <a:ext cx="4796271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25" y="260648"/>
                        <a:ext cx="4796271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6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np.expm1(-2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np.expm1(-2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8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6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np.expm1(-2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np.expm1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34551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np.expm1(-2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np.expm1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np.expm1(-2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np.expm1(-2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25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9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3600" b="1" dirty="0"/>
              <a:t>More in the online </a:t>
            </a:r>
            <a:r>
              <a:rPr lang="en-US" sz="3600" b="1" dirty="0" err="1"/>
              <a:t>Jupyter</a:t>
            </a:r>
            <a:r>
              <a:rPr lang="en-US" sz="3600" b="1" dirty="0"/>
              <a:t> notebook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GB" sz="2700" dirty="0" smtClean="0">
                <a:hlinkClick r:id="rId2"/>
              </a:rPr>
              <a:t>github.com/</a:t>
            </a:r>
            <a:r>
              <a:rPr lang="en-GB" sz="2700" dirty="0" err="1" smtClean="0">
                <a:hlinkClick r:id="rId2"/>
              </a:rPr>
              <a:t>yoavram</a:t>
            </a:r>
            <a:r>
              <a:rPr lang="en-GB" sz="2700" dirty="0" smtClean="0">
                <a:hlinkClick r:id="rId2"/>
              </a:rPr>
              <a:t>/PyConIL2016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 rtl="0"/>
            <a:r>
              <a:rPr lang="en-US" dirty="0" smtClean="0"/>
              <a:t>More </a:t>
            </a:r>
            <a:r>
              <a:rPr lang="en-US" b="1" dirty="0" err="1" smtClean="0"/>
              <a:t>NumPy</a:t>
            </a:r>
            <a:r>
              <a:rPr lang="en-US" dirty="0" smtClean="0"/>
              <a:t>: multi-type simulation with </a:t>
            </a:r>
            <a:r>
              <a:rPr lang="en-US" b="1" dirty="0" smtClean="0"/>
              <a:t>matrix multiplication </a:t>
            </a:r>
            <a:r>
              <a:rPr lang="en-US" dirty="0" smtClean="0"/>
              <a:t>and </a:t>
            </a:r>
            <a:r>
              <a:rPr lang="en-US" b="1" dirty="0" smtClean="0"/>
              <a:t>broadcasting</a:t>
            </a:r>
          </a:p>
          <a:p>
            <a:pPr algn="l" rtl="0"/>
            <a:r>
              <a:rPr lang="en-US" dirty="0" smtClean="0">
                <a:hlinkClick r:id="rId3" action="ppaction://hlinkfile"/>
              </a:rPr>
              <a:t>Pandas</a:t>
            </a:r>
            <a:r>
              <a:rPr lang="en-US" dirty="0"/>
              <a:t>: high-performance, easy-to-use data structures and </a:t>
            </a:r>
            <a:r>
              <a:rPr lang="en-US" b="1" dirty="0"/>
              <a:t>data analysis tools</a:t>
            </a:r>
            <a:endParaRPr lang="en-US" b="1" dirty="0" smtClean="0"/>
          </a:p>
          <a:p>
            <a:pPr algn="l" rtl="0"/>
            <a:r>
              <a:rPr lang="en-US" dirty="0" err="1" smtClean="0">
                <a:hlinkClick r:id="rId4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5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6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40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3600" b="1" dirty="0" smtClean="0"/>
              <a:t>More in the online </a:t>
            </a:r>
            <a:r>
              <a:rPr lang="en-US" sz="3600" b="1" dirty="0" err="1" smtClean="0"/>
              <a:t>Jupyter</a:t>
            </a:r>
            <a:r>
              <a:rPr lang="en-US" sz="3600" b="1" dirty="0" smtClean="0"/>
              <a:t> notebook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GB" sz="2700" dirty="0" smtClean="0">
                <a:hlinkClick r:id="rId3"/>
              </a:rPr>
              <a:t>github.com/</a:t>
            </a:r>
            <a:r>
              <a:rPr lang="en-GB" sz="2700" dirty="0" err="1" smtClean="0">
                <a:hlinkClick r:id="rId3"/>
              </a:rPr>
              <a:t>yoavram</a:t>
            </a:r>
            <a:r>
              <a:rPr lang="en-GB" sz="2700" dirty="0" smtClean="0">
                <a:hlinkClick r:id="rId3"/>
              </a:rPr>
              <a:t>/PyConIL2016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Multi-type 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45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Presentation,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notebook, and more at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/PyConIL2016</a:t>
            </a: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7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1890-1962, 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1889-1988, 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17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2715</Words>
  <Application>Microsoft Office PowerPoint</Application>
  <PresentationFormat>On-screen Show (4:3)</PresentationFormat>
  <Paragraphs>623</Paragraphs>
  <Slides>66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Formula</vt:lpstr>
      <vt:lpstr>How to Study Evolution  Using Scientific Python</vt:lpstr>
      <vt:lpstr>Who I am</vt:lpstr>
      <vt:lpstr>Why Scientific Python (why not MATLAB?)</vt:lpstr>
      <vt:lpstr>Theoretical Evolution Formally: Population genetics</vt:lpstr>
      <vt:lpstr>Evolution</vt:lpstr>
      <vt:lpstr>Natural Selection</vt:lpstr>
      <vt:lpstr>Random Genetic Drift</vt:lpstr>
      <vt:lpstr>The Wright-Fisher Model</vt:lpstr>
      <vt:lpstr>The Wright-Fisher Model</vt:lpstr>
      <vt:lpstr>The Wright-Fisher Model</vt:lpstr>
      <vt:lpstr>The 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Numba</vt:lpstr>
      <vt:lpstr> </vt:lpstr>
      <vt:lpstr>Cython</vt:lpstr>
      <vt:lpstr>Numba </vt:lpstr>
      <vt:lpstr>Numba</vt:lpstr>
      <vt:lpstr>PowerPoint Presentation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Approximation</vt:lpstr>
      <vt:lpstr>kimura is a ufunc  out-of-the-box</vt:lpstr>
      <vt:lpstr>Numexpr</vt:lpstr>
      <vt:lpstr>Plotting with matplotlib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in the online Jupyter notebook github.com/yoavram/PyConIL2016</vt:lpstr>
      <vt:lpstr>More in the online Jupyter notebook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Evolution Using Scientific Python</dc:title>
  <dc:creator>Yoav Ram</dc:creator>
  <cp:lastModifiedBy>Yoav Ram</cp:lastModifiedBy>
  <cp:revision>83</cp:revision>
  <dcterms:created xsi:type="dcterms:W3CDTF">2016-04-26T15:04:11Z</dcterms:created>
  <dcterms:modified xsi:type="dcterms:W3CDTF">2016-04-27T19:27:19Z</dcterms:modified>
</cp:coreProperties>
</file>